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Play"/>
      <p:regular r:id="rId13"/>
      <p:bold r:id="rId14"/>
    </p:embeddedFont>
    <p:embeddedFont>
      <p:font typeface="Gill Sans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illSans-regular.fntdata"/><Relationship Id="rId14" Type="http://schemas.openxmlformats.org/officeDocument/2006/relationships/font" Target="fonts/Play-bold.fntdata"/><Relationship Id="rId16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" name="Google Shape;18;p2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20" name="Google Shape;20;p2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" name="Google Shape;22;p2"/>
          <p:cNvSpPr txBox="1"/>
          <p:nvPr>
            <p:ph idx="1" type="body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Quote">
  <p:cSld name="7_Quot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" name="Google Shape;118;p11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19" name="Google Shape;119;p11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11"/>
          <p:cNvSpPr txBox="1"/>
          <p:nvPr>
            <p:ph idx="1" type="body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1"/>
          <p:cNvSpPr/>
          <p:nvPr>
            <p:ph idx="2" type="pic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5" name="Google Shape;125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>
  <p:cSld name="8_Team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2"/>
          <p:cNvSpPr txBox="1"/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2" name="Google Shape;132;p12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133" name="Google Shape;133;p12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" name="Google Shape;135;p12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7" name="Google Shape;137;p12"/>
          <p:cNvSpPr/>
          <p:nvPr>
            <p:ph idx="2" type="pic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8" name="Google Shape;138;p12"/>
          <p:cNvSpPr/>
          <p:nvPr>
            <p:ph idx="3" type="pic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9" name="Google Shape;139;p12"/>
          <p:cNvSpPr/>
          <p:nvPr>
            <p:ph idx="4" type="pic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0" name="Google Shape;140;p12"/>
          <p:cNvSpPr/>
          <p:nvPr>
            <p:ph idx="5" type="pic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1" name="Google Shape;141;p12"/>
          <p:cNvSpPr txBox="1"/>
          <p:nvPr>
            <p:ph idx="1" type="body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2"/>
          <p:cNvSpPr txBox="1"/>
          <p:nvPr>
            <p:ph idx="6" type="body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7" type="body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2"/>
          <p:cNvSpPr txBox="1"/>
          <p:nvPr>
            <p:ph idx="8" type="body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2"/>
          <p:cNvSpPr txBox="1"/>
          <p:nvPr>
            <p:ph idx="9" type="body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13" type="body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2"/>
          <p:cNvSpPr txBox="1"/>
          <p:nvPr>
            <p:ph idx="14" type="body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15" type="body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>
  <p:cSld name="12_Summar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5" name="Google Shape;155;p13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14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14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9" name="Google Shape;169;p14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0" name="Google Shape;170;p14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7" name="Google Shape;177;p15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9" name="Google Shape;179;p15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17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2" type="pic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" name="Google Shape;27;p3"/>
          <p:cNvSpPr/>
          <p:nvPr>
            <p:ph idx="3" type="pic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8" name="Google Shape;28;p3"/>
          <p:cNvSpPr/>
          <p:nvPr>
            <p:ph idx="4" type="pic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" name="Google Shape;33;p3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4" name="Google Shape;34;p3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4" type="body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>
  <p:cSld name="11_Content 3 colum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49" name="Google Shape;49;p5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3" name="Google Shape;53;p5"/>
          <p:cNvSpPr/>
          <p:nvPr/>
        </p:nvSpPr>
        <p:spPr>
          <a:xfrm rot="2700000">
            <a:off x="10834944" y="17126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5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6" type="body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>
  <p:cSld name="13_Closing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"/>
          <p:cNvSpPr/>
          <p:nvPr>
            <p:ph idx="2" type="pic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0" name="Google Shape;70;p6"/>
          <p:cNvSpPr/>
          <p:nvPr>
            <p:ph idx="3" type="pic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71" name="Google Shape;71;p6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72" name="Google Shape;72;p6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5" name="Google Shape;75;p6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76" name="Google Shape;76;p6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8" name="Google Shape;78;p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>
  <p:cSld name="3_Introduc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/>
          <p:nvPr>
            <p:ph idx="2" type="pic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5" name="Google Shape;85;p7"/>
          <p:cNvSpPr/>
          <p:nvPr>
            <p:ph idx="3" type="pic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6" name="Google Shape;86;p7"/>
          <p:cNvSpPr/>
          <p:nvPr>
            <p:ph idx="4" type="pic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7" name="Google Shape;87;p7"/>
          <p:cNvSpPr/>
          <p:nvPr>
            <p:ph idx="5" type="pic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8" name="Google Shape;88;p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>
  <p:cSld name="4_Section break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4" name="Google Shape;94;p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8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8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1" type="subTitle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>
  <p:cSld name="5_Section break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07" name="Google Shape;107;p10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" name="Google Shape;111;p1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b="0" i="0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ctrTitle"/>
          </p:nvPr>
        </p:nvSpPr>
        <p:spPr>
          <a:xfrm>
            <a:off x="7985127" y="1336451"/>
            <a:ext cx="3565500" cy="23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Play"/>
              <a:buNone/>
            </a:pPr>
            <a:r>
              <a:rPr lang="en-US" sz="5220"/>
              <a:t>Project #1</a:t>
            </a:r>
            <a:endParaRPr sz="522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Play"/>
              <a:buNone/>
            </a:pPr>
            <a:r>
              <a:rPr lang="en-US" sz="5220"/>
              <a:t>-</a:t>
            </a:r>
            <a:br>
              <a:rPr lang="en-US" sz="5220"/>
            </a:br>
            <a:r>
              <a:rPr lang="en-US" sz="5220"/>
              <a:t>Blackjack Game</a:t>
            </a:r>
            <a:endParaRPr sz="5220"/>
          </a:p>
        </p:txBody>
      </p:sp>
      <p:pic>
        <p:nvPicPr>
          <p:cNvPr descr="Data Points Digital background" id="205" name="Google Shape;205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7985138" y="4329125"/>
            <a:ext cx="3565500" cy="17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i="1" lang="en-US" sz="2600"/>
              <a:t>Erik Carlstedt</a:t>
            </a:r>
            <a:endParaRPr i="1" sz="2600"/>
          </a:p>
          <a:p>
            <a:pPr indent="-228600" lvl="0" marL="228600" rtl="0" algn="ctr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i="1" lang="en-US" sz="2600"/>
              <a:t>Oscar Lidheim</a:t>
            </a:r>
            <a:endParaRPr i="1" sz="2600"/>
          </a:p>
        </p:txBody>
      </p:sp>
      <p:pic>
        <p:nvPicPr>
          <p:cNvPr descr="A blackjack game on the phone&#10;&#10;Description automatically generated with medium confidence" id="207" name="Google Shape;2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500743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6100"/>
              <a:t>Agenda</a:t>
            </a:r>
            <a:endParaRPr sz="6100"/>
          </a:p>
        </p:txBody>
      </p:sp>
      <p:sp>
        <p:nvSpPr>
          <p:cNvPr id="213" name="Google Shape;213;p19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Game Description (Demo)</a:t>
            </a:r>
            <a:endParaRPr sz="2400"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Challenges</a:t>
            </a:r>
            <a:endParaRPr sz="2400"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Lessons learned</a:t>
            </a:r>
            <a:endParaRPr sz="2400"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400">
                <a:solidFill>
                  <a:srgbClr val="FFFFFF"/>
                </a:solidFill>
              </a:rPr>
              <a:t>Features to add</a:t>
            </a:r>
            <a:endParaRPr sz="2400"/>
          </a:p>
        </p:txBody>
      </p:sp>
      <p:pic>
        <p:nvPicPr>
          <p:cNvPr descr="Digital Data" id="214" name="Google Shape;214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Points " id="215" name="Google Shape;215;p1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Background" id="216" name="Google Shape;216;p1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17" name="Google Shape;217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18" name="Google Shape;218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0"/>
          <p:cNvGrpSpPr/>
          <p:nvPr/>
        </p:nvGrpSpPr>
        <p:grpSpPr>
          <a:xfrm>
            <a:off x="10346504" y="1833152"/>
            <a:ext cx="1656714" cy="1656714"/>
            <a:chOff x="10112258" y="2147095"/>
            <a:chExt cx="1656714" cy="1656714"/>
          </a:xfrm>
        </p:grpSpPr>
        <p:sp>
          <p:nvSpPr>
            <p:cNvPr id="225" name="Google Shape;225;p20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7" name="Google Shape;227;p20"/>
          <p:cNvSpPr txBox="1"/>
          <p:nvPr>
            <p:ph type="title"/>
          </p:nvPr>
        </p:nvSpPr>
        <p:spPr>
          <a:xfrm>
            <a:off x="550863" y="550873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Classic Casino Game</a:t>
            </a:r>
            <a:endParaRPr/>
          </a:p>
        </p:txBody>
      </p:sp>
      <p:sp>
        <p:nvSpPr>
          <p:cNvPr id="228" name="Google Shape;228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4295775" y="0"/>
            <a:ext cx="360000" cy="27463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blackjack card values&#10;&#10;Description automatically generated"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0878" y="667550"/>
            <a:ext cx="5306973" cy="53070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32" name="Google Shape;232;p20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A hand placing cards on a poker table&#10;&#10;Description automatically generated" id="233" name="Google Shape;2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057" y="1671225"/>
            <a:ext cx="6240600" cy="35157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559715" y="1665515"/>
            <a:ext cx="3171357" cy="854647"/>
          </a:xfrm>
          <a:prstGeom prst="rect">
            <a:avLst/>
          </a:prstGeom>
          <a:gradFill>
            <a:gsLst>
              <a:gs pos="0">
                <a:srgbClr val="24223C"/>
              </a:gs>
              <a:gs pos="48000">
                <a:srgbClr val="3A3661"/>
              </a:gs>
              <a:gs pos="100000">
                <a:srgbClr val="7870AF"/>
              </a:gs>
            </a:gsLst>
            <a:lin ang="162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PLANNING AND NEW FEATURES</a:t>
            </a:r>
            <a:endParaRPr sz="2200"/>
          </a:p>
        </p:txBody>
      </p:sp>
      <p:sp>
        <p:nvSpPr>
          <p:cNvPr id="240" name="Google Shape;240;p21"/>
          <p:cNvSpPr txBox="1"/>
          <p:nvPr>
            <p:ph idx="3" type="body"/>
          </p:nvPr>
        </p:nvSpPr>
        <p:spPr>
          <a:xfrm>
            <a:off x="4350424" y="1665515"/>
            <a:ext cx="3173336" cy="854647"/>
          </a:xfrm>
          <a:prstGeom prst="rect">
            <a:avLst/>
          </a:prstGeom>
          <a:gradFill>
            <a:gsLst>
              <a:gs pos="0">
                <a:srgbClr val="24223C"/>
              </a:gs>
              <a:gs pos="48000">
                <a:srgbClr val="3A3661"/>
              </a:gs>
              <a:gs pos="100000">
                <a:srgbClr val="7870AF"/>
              </a:gs>
            </a:gsLst>
            <a:lin ang="162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FIXING BUGS – PROBLEM?!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Testing was </a:t>
            </a:r>
            <a:r>
              <a:rPr lang="en-US"/>
              <a:t>inefficient</a:t>
            </a:r>
            <a:endParaRPr/>
          </a:p>
        </p:txBody>
      </p:sp>
      <p:sp>
        <p:nvSpPr>
          <p:cNvPr id="241" name="Google Shape;241;p21"/>
          <p:cNvSpPr txBox="1"/>
          <p:nvPr>
            <p:ph idx="5" type="body"/>
          </p:nvPr>
        </p:nvSpPr>
        <p:spPr>
          <a:xfrm>
            <a:off x="8262809" y="1665515"/>
            <a:ext cx="3378328" cy="854647"/>
          </a:xfrm>
          <a:prstGeom prst="rect">
            <a:avLst/>
          </a:prstGeom>
          <a:gradFill>
            <a:gsLst>
              <a:gs pos="0">
                <a:srgbClr val="24223C"/>
              </a:gs>
              <a:gs pos="48000">
                <a:srgbClr val="3A3661"/>
              </a:gs>
              <a:gs pos="100000">
                <a:srgbClr val="7870AF"/>
              </a:gs>
            </a:gsLst>
            <a:lin ang="162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EXPLAINING CODE/PLAN 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 TEAM MEMBER</a:t>
            </a:r>
            <a:endParaRPr sz="2200"/>
          </a:p>
        </p:txBody>
      </p:sp>
      <p:sp>
        <p:nvSpPr>
          <p:cNvPr id="242" name="Google Shape;242;p2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004" y="2893679"/>
            <a:ext cx="2736176" cy="349998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8292" y="2887860"/>
            <a:ext cx="3172801" cy="276999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977" y="2853644"/>
            <a:ext cx="3110614" cy="139002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Badge with solid fill" id="247" name="Google Shape;24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1375" y="1272986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3 with solid fill" id="248" name="Google Shape;24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2370" y="1272986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1 with solid fill" id="249" name="Google Shape;24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9799" y="1272986"/>
            <a:ext cx="544774" cy="5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55" name="Google Shape;255;p2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56" name="Google Shape;256;p2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2"/>
          <p:cNvSpPr txBox="1"/>
          <p:nvPr>
            <p:ph idx="2" type="body"/>
          </p:nvPr>
        </p:nvSpPr>
        <p:spPr>
          <a:xfrm>
            <a:off x="1402575" y="1468904"/>
            <a:ext cx="60825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Plan Major Features in Advance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When adding split function, it changed almost all other functions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Repeating same code in game logic (not optimal)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Use more functions inside game logic, to make code more readable (use Trello board more)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Game Logic is way too long and not readable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Understand the bug when you fix it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Sometimes easy to fix but hard to find why it was an issue</a:t>
            </a:r>
            <a:endParaRPr sz="2000"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clear_output + time_sleep(0.5)</a:t>
            </a:r>
            <a:endParaRPr sz="2000">
              <a:solidFill>
                <a:srgbClr val="FFFFFF"/>
              </a:solidFill>
            </a:endParaRPr>
          </a:p>
          <a:p>
            <a:pPr indent="-101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101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728" y="1215275"/>
            <a:ext cx="2943309" cy="426296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Badge with solid fill"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207" y="3253698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3 with solid fill"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207" y="4659664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1 with solid fill" id="261" name="Google Shape;26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207" y="1338943"/>
            <a:ext cx="544774" cy="5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Features to add</a:t>
            </a:r>
            <a:endParaRPr/>
          </a:p>
        </p:txBody>
      </p:sp>
      <p:sp>
        <p:nvSpPr>
          <p:cNvPr id="267" name="Google Shape;267;p2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68" name="Google Shape;268;p2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3"/>
          <p:cNvSpPr txBox="1"/>
          <p:nvPr>
            <p:ph idx="2" type="body"/>
          </p:nvPr>
        </p:nvSpPr>
        <p:spPr>
          <a:xfrm>
            <a:off x="1426375" y="1445079"/>
            <a:ext cx="60825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Starting Stack and Betting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Gambling!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Splits on splits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Repeating code again!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Better Visuals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Blackjack table and actual playing cards</a:t>
            </a:r>
            <a:endParaRPr/>
          </a:p>
          <a:p>
            <a:pPr indent="-101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1" marL="4572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101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descr="Badge with solid fill" id="270" name="Google Shape;2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371" y="2959782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1 with solid fill" id="271" name="Google Shape;2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371" y="1338943"/>
            <a:ext cx="544774" cy="544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3 with solid fill" id="272" name="Google Shape;27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207" y="4610678"/>
            <a:ext cx="544774" cy="5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ctrTitle"/>
          </p:nvPr>
        </p:nvSpPr>
        <p:spPr>
          <a:xfrm>
            <a:off x="550863" y="644525"/>
            <a:ext cx="5437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 sz="6200"/>
              <a:t>Thank You</a:t>
            </a:r>
            <a:endParaRPr sz="6200"/>
          </a:p>
        </p:txBody>
      </p:sp>
      <p:pic>
        <p:nvPicPr>
          <p:cNvPr descr="Data Points Digital background" id="278" name="Google Shape;278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Points Digital background" id="279" name="Google Shape;279;p2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80" name="Google Shape;280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2023-08-10</a:t>
            </a:r>
            <a:endParaRPr/>
          </a:p>
        </p:txBody>
      </p:sp>
      <p:sp>
        <p:nvSpPr>
          <p:cNvPr id="281" name="Google Shape;281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